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19f7e8296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19f7e8296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grouping the data by shapes, I created a horizontal bar chart to see the frequency of each shape. The data includes other and unknown shapes too.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73a9f95dd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73a9f95dd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73a9f95dd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373a9f95dd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73a9f95dd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73a9f95dd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9f7e8296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19f7e8296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373a9f95dd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373a9f95dd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9f7e8296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19f7e8296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73a9f95dd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373a9f95dd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373a9f95dd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373a9f95dd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9f7e8296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19f7e8296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73a9f95d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73a9f95d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373a9f95d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373a9f95d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19f7e8296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19f7e8296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 performed a count on just the state data, modified the abbreviation to be recognized by plotly and fed that data into a choropleth map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373a9f95dd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373a9f95dd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9f7e8296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19f7e8296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9f7e8296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19f7e8296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73a9f95dd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373a9f95dd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634925" y="1064200"/>
            <a:ext cx="4687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Team 3 Project 1</a:t>
            </a:r>
            <a:endParaRPr b="1" sz="3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UFOs</a:t>
            </a:r>
            <a:endParaRPr b="1" sz="7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96725" y="4490800"/>
            <a:ext cx="582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 Fountain | </a:t>
            </a:r>
            <a:r>
              <a:rPr b="1"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Cara Boldarini | Irina Tenis | Yanqiu Yang | </a:t>
            </a:r>
            <a:r>
              <a:rPr b="1"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Sushil Murali 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00053">
            <a:off x="3839502" y="3504958"/>
            <a:ext cx="841571" cy="84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00003">
            <a:off x="5008138" y="3513563"/>
            <a:ext cx="850392" cy="850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99988">
            <a:off x="2679808" y="3469823"/>
            <a:ext cx="813815" cy="81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199949">
            <a:off x="1511609" y="3477728"/>
            <a:ext cx="841248" cy="84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199948">
            <a:off x="367552" y="3407269"/>
            <a:ext cx="763500" cy="864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6450" y="-68075"/>
            <a:ext cx="55341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UFOs - </a:t>
            </a:r>
            <a:r>
              <a:rPr lang="en" sz="2000">
                <a:solidFill>
                  <a:schemeClr val="lt1"/>
                </a:solidFill>
              </a:rPr>
              <a:t>Shapes and Colors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0" y="4704900"/>
            <a:ext cx="1638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Photo by Thijs van der Weide: https://www.pexels.com/photo/light-bokeh-photography-792972/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175" y="408850"/>
            <a:ext cx="6946149" cy="43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6144000" y="4736500"/>
            <a:ext cx="288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Using data from NUFORC.org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6450" y="-68075"/>
            <a:ext cx="55341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UFOs - Shapes and Colors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0" y="4704900"/>
            <a:ext cx="1638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Photo by Thijs van der Weide: https://www.pexels.com/photo/light-bokeh-photography-792972/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750" y="553700"/>
            <a:ext cx="5534933" cy="41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6144000" y="4736500"/>
            <a:ext cx="288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Using data from NUFORC.org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6450" y="-68075"/>
            <a:ext cx="55341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UFOs - Shapes and Colors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0" y="4704900"/>
            <a:ext cx="1638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Photo by Thijs van der Weide: https://www.pexels.com/photo/light-bokeh-photography-792972/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425" y="578150"/>
            <a:ext cx="8916026" cy="387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6144000" y="4736500"/>
            <a:ext cx="288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Using data from NUFORC.org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6450" y="-68075"/>
            <a:ext cx="55341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UFOs - Shapes and Colors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0" y="4704900"/>
            <a:ext cx="1638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Photo by Thijs van der Weide: https://www.pexels.com/photo/light-bokeh-photography-792972/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225" y="453925"/>
            <a:ext cx="7130076" cy="41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6144000" y="4736500"/>
            <a:ext cx="288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Using data from NUFORC.org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101000" y="47975"/>
            <a:ext cx="40452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chemeClr val="lt1"/>
                </a:solidFill>
              </a:rPr>
              <a:t>Nuclear Activity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0" y="4784850"/>
            <a:ext cx="136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Photo by Pixabay: https://www.pexels.com/photo/grayscale-photo-of-explosion-on-the-beach-73909/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150" y="-71575"/>
            <a:ext cx="4624850" cy="25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9150" y="2525425"/>
            <a:ext cx="4624851" cy="261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101000" y="548375"/>
            <a:ext cx="3022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“Out of 80K+ UFO records available, a mere 900 records have an overlap with a documented Nuclear event. 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Yet these 900+ rows show a correlation of 0.24! 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00"/>
                </a:solidFill>
              </a:rPr>
              <a:t>What are the odds!!!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6144000" y="4736500"/>
            <a:ext cx="288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Using data from NUFORC.org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6144000" y="4736500"/>
            <a:ext cx="288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Using data from NUFORC.org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650" y="2257838"/>
            <a:ext cx="3296399" cy="25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60911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>
            <p:ph type="title"/>
          </p:nvPr>
        </p:nvSpPr>
        <p:spPr>
          <a:xfrm>
            <a:off x="58075" y="80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solidFill>
                  <a:schemeClr val="lt1"/>
                </a:solidFill>
              </a:rPr>
              <a:t>Data Strategy</a:t>
            </a:r>
            <a:endParaRPr sz="2020">
              <a:solidFill>
                <a:schemeClr val="lt1"/>
              </a:solidFill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6144000" y="4736500"/>
            <a:ext cx="288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Using data from NUFORC.org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chemeClr val="lt1"/>
                </a:solidFill>
              </a:rPr>
              <a:t>Summary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130425" y="4646275"/>
            <a:ext cx="2657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Photo by Miriam Espacio: https://www.pexels.com/photo/blue-pink-and-white-andromeda-galaxy-way-110854/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377000" y="1220125"/>
            <a:ext cx="8575200" cy="241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F1C232"/>
                </a:solidFill>
              </a:rPr>
              <a:t>Considering the minimal overlap between Nuclear data and UFO data, even a low correlation value (0.24) proves to be statistically significant!! </a:t>
            </a:r>
            <a:endParaRPr b="1" i="1" sz="1600">
              <a:solidFill>
                <a:srgbClr val="F1C232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F1C232"/>
                </a:solidFill>
              </a:rPr>
              <a:t>So the </a:t>
            </a:r>
            <a:r>
              <a:rPr b="1" i="1" lang="en" sz="1600">
                <a:solidFill>
                  <a:srgbClr val="F1C232"/>
                </a:solidFill>
              </a:rPr>
              <a:t>most likely geographical locations for an alien ship sighting could happen possibly around areas with the </a:t>
            </a:r>
            <a:r>
              <a:rPr b="1" i="1" lang="en" sz="1600" u="sng">
                <a:solidFill>
                  <a:srgbClr val="F1C232"/>
                </a:solidFill>
              </a:rPr>
              <a:t>highest </a:t>
            </a:r>
            <a:r>
              <a:rPr b="1" i="1" lang="en" sz="1600">
                <a:solidFill>
                  <a:srgbClr val="F1C232"/>
                </a:solidFill>
              </a:rPr>
              <a:t>nuclear activities.</a:t>
            </a:r>
            <a:endParaRPr b="1" i="1" sz="1600">
              <a:solidFill>
                <a:srgbClr val="F1C23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rgbClr val="F1C23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F1C232"/>
                </a:solidFill>
              </a:rPr>
              <a:t>The USA is the country most commonly visited by unexplained apparitions, with California leading the way for state sightings by a margin of 250%</a:t>
            </a:r>
            <a:endParaRPr b="1" i="1" sz="1600">
              <a:solidFill>
                <a:srgbClr val="F1C23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chemeClr val="lt1"/>
                </a:solidFill>
              </a:rPr>
              <a:t>Summary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130425" y="4646275"/>
            <a:ext cx="2657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Photo by Miriam Espacio: https://www.pexels.com/photo/blue-pink-and-white-andromeda-galaxy-way-110854/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206875" y="1170075"/>
            <a:ext cx="8575200" cy="241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F1C232"/>
                </a:solidFill>
              </a:rPr>
              <a:t>The most frequently sighted UFO is not a shape but light.</a:t>
            </a:r>
            <a:endParaRPr b="1" i="1" sz="1600">
              <a:solidFill>
                <a:srgbClr val="F1C23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F1C232"/>
                </a:solidFill>
              </a:rPr>
              <a:t>The top 4 shapes (light, triangle, fireball, sphere) are more likely to be sighted in these  countries in the following order: Australia , US, Germany, and Great Britain.</a:t>
            </a:r>
            <a:endParaRPr b="1" i="1" sz="1600">
              <a:solidFill>
                <a:srgbClr val="F1C23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F1C232"/>
                </a:solidFill>
              </a:rPr>
              <a:t>The frequency distribution of the shapes is consistent across the states and follows the same pattern for each state.</a:t>
            </a:r>
            <a:endParaRPr b="1" i="1" sz="1600">
              <a:solidFill>
                <a:srgbClr val="F1C23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F1C232"/>
                </a:solidFill>
              </a:rPr>
              <a:t>The most frequently sighted color of an UFO is red </a:t>
            </a:r>
            <a:r>
              <a:rPr b="1" i="1" lang="en" sz="1600">
                <a:solidFill>
                  <a:srgbClr val="F1C232"/>
                </a:solidFill>
              </a:rPr>
              <a:t>followed</a:t>
            </a:r>
            <a:r>
              <a:rPr b="1" i="1" lang="en" sz="1600">
                <a:solidFill>
                  <a:srgbClr val="F1C232"/>
                </a:solidFill>
              </a:rPr>
              <a:t> by orange and white.</a:t>
            </a:r>
            <a:endParaRPr b="1" i="1" sz="1600">
              <a:solidFill>
                <a:srgbClr val="F1C23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rgbClr val="F1C23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2361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2000">
                <a:solidFill>
                  <a:schemeClr val="lt1"/>
                </a:solidFill>
              </a:rPr>
              <a:t>Thank you!</a:t>
            </a:r>
            <a:endParaRPr i="1" sz="2000">
              <a:solidFill>
                <a:schemeClr val="lt1"/>
              </a:solidFill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130425" y="4646275"/>
            <a:ext cx="2657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Photo by Miriam Espacio: https://www.pexels.com/photo/blue-pink-and-white-andromeda-galaxy-way-110854/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230150" y="3497450"/>
            <a:ext cx="8575200" cy="99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F1C232"/>
                </a:solidFill>
              </a:rPr>
              <a:t>Questions?</a:t>
            </a:r>
            <a:endParaRPr b="1" i="1" sz="1600">
              <a:solidFill>
                <a:srgbClr val="F1C23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rgbClr val="F1C23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218400" y="8587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solidFill>
                  <a:schemeClr val="lt1"/>
                </a:solidFill>
              </a:rPr>
              <a:t>Project Introduction</a:t>
            </a:r>
            <a:endParaRPr sz="2244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33">
                <a:solidFill>
                  <a:srgbClr val="FF9900"/>
                </a:solidFill>
              </a:rPr>
              <a:t>The </a:t>
            </a:r>
            <a:r>
              <a:rPr b="1" i="1" lang="en" sz="2133">
                <a:solidFill>
                  <a:srgbClr val="FF9900"/>
                </a:solidFill>
              </a:rPr>
              <a:t>truth </a:t>
            </a:r>
            <a:r>
              <a:rPr b="1" i="1" lang="en" sz="2133">
                <a:solidFill>
                  <a:srgbClr val="FF9900"/>
                </a:solidFill>
              </a:rPr>
              <a:t>is out there!!?</a:t>
            </a:r>
            <a:endParaRPr b="1" i="1" sz="2133">
              <a:solidFill>
                <a:srgbClr val="FF9900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7686775" y="4832700"/>
            <a:ext cx="153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</a:rPr>
              <a:t>Image credit: KarstenBergmann</a:t>
            </a:r>
            <a:endParaRPr sz="5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</a:rPr>
              <a:t>Pixabay</a:t>
            </a:r>
            <a:endParaRPr sz="500">
              <a:solidFill>
                <a:schemeClr val="lt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05000" y="1251025"/>
            <a:ext cx="8334000" cy="364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</a:rPr>
              <a:t>For centuries, humans have reported seeing mysterious lights in the sky, but evidence of </a:t>
            </a:r>
            <a:r>
              <a:rPr b="1" lang="en" sz="1800">
                <a:solidFill>
                  <a:schemeClr val="accent4"/>
                </a:solidFill>
              </a:rPr>
              <a:t>extraterrestrial</a:t>
            </a:r>
            <a:r>
              <a:rPr b="1" lang="en" sz="1800">
                <a:solidFill>
                  <a:schemeClr val="accent4"/>
                </a:solidFill>
              </a:rPr>
              <a:t> life has eluded mankind. </a:t>
            </a:r>
            <a:endParaRPr b="1" sz="18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</a:rPr>
              <a:t>Following sightings in the early 20th century, a database has been compiled of unexplained lights and shapes in the sky which could be proof of stellar visitors.</a:t>
            </a:r>
            <a:endParaRPr b="1" sz="18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</a:rPr>
              <a:t>Using this data, our group explores a number of different aspects of the apparitions</a:t>
            </a:r>
            <a:endParaRPr b="1" sz="18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1C232"/>
              </a:solidFill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7161450" y="4510300"/>
            <a:ext cx="18423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Using data from NUFORC.org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174620" y="88574"/>
            <a:ext cx="8520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solidFill>
                  <a:schemeClr val="lt1"/>
                </a:solidFill>
              </a:rPr>
              <a:t>Questions</a:t>
            </a:r>
            <a:endParaRPr sz="2244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1C232"/>
                </a:solidFill>
              </a:rPr>
              <a:t>While we have a million unanswered questions about aliens and UFOs, </a:t>
            </a:r>
            <a:endParaRPr b="1" sz="2000">
              <a:solidFill>
                <a:srgbClr val="F1C23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1C232"/>
                </a:solidFill>
              </a:rPr>
              <a:t>let’s tackle a few popular ones first…</a:t>
            </a:r>
            <a:endParaRPr b="1" sz="1666">
              <a:solidFill>
                <a:srgbClr val="F1C23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66">
              <a:solidFill>
                <a:srgbClr val="F1C23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66">
              <a:solidFill>
                <a:srgbClr val="F1C23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66">
              <a:solidFill>
                <a:srgbClr val="F1C232"/>
              </a:solidFill>
            </a:endParaRPr>
          </a:p>
          <a:p>
            <a:pPr indent="-31114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ct val="100000"/>
              <a:buAutoNum type="arabicPeriod"/>
            </a:pPr>
            <a:r>
              <a:rPr b="1" lang="en" sz="1444">
                <a:solidFill>
                  <a:srgbClr val="F1C232"/>
                </a:solidFill>
              </a:rPr>
              <a:t>B</a:t>
            </a:r>
            <a:r>
              <a:rPr b="1" lang="en" sz="1666">
                <a:solidFill>
                  <a:srgbClr val="F1C232"/>
                </a:solidFill>
              </a:rPr>
              <a:t>ased on historical data, what is the most likely geographical location for an alien ship sighting? </a:t>
            </a:r>
            <a:endParaRPr b="1" sz="1666">
              <a:solidFill>
                <a:srgbClr val="F1C23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ct val="100000"/>
              <a:buAutoNum type="arabicPeriod"/>
            </a:pPr>
            <a:r>
              <a:rPr b="1" lang="en" sz="1666">
                <a:solidFill>
                  <a:srgbClr val="F1C232"/>
                </a:solidFill>
              </a:rPr>
              <a:t>What are the most common colors or shapes have UFOs been spotted so far? </a:t>
            </a:r>
            <a:endParaRPr b="1" sz="1666">
              <a:solidFill>
                <a:srgbClr val="F1C23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ct val="100000"/>
              <a:buAutoNum type="arabicPeriod"/>
            </a:pPr>
            <a:r>
              <a:rPr b="1" lang="en" sz="1666">
                <a:solidFill>
                  <a:srgbClr val="F1C232"/>
                </a:solidFill>
              </a:rPr>
              <a:t>How frequently have UFOs been spotted based on time of the day, month of the year?</a:t>
            </a:r>
            <a:endParaRPr b="1" sz="1666">
              <a:solidFill>
                <a:srgbClr val="F1C23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ct val="100000"/>
              <a:buAutoNum type="arabicPeriod"/>
            </a:pPr>
            <a:r>
              <a:rPr b="1" lang="en" sz="1666">
                <a:solidFill>
                  <a:srgbClr val="F1C232"/>
                </a:solidFill>
              </a:rPr>
              <a:t>Where are UFOs most commonly sighted?</a:t>
            </a:r>
            <a:endParaRPr b="1" sz="1666">
              <a:solidFill>
                <a:srgbClr val="F1C23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ct val="100000"/>
              <a:buAutoNum type="arabicPeriod"/>
            </a:pPr>
            <a:r>
              <a:rPr b="1" lang="en" sz="1666">
                <a:solidFill>
                  <a:srgbClr val="F1C232"/>
                </a:solidFill>
              </a:rPr>
              <a:t>Has earth’s climatic changes and weather patterns impacted these UFO sightings in the past?</a:t>
            </a:r>
            <a:endParaRPr sz="1666">
              <a:solidFill>
                <a:srgbClr val="F1C23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77">
              <a:solidFill>
                <a:srgbClr val="F1C232"/>
              </a:solidFill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7161450" y="4510300"/>
            <a:ext cx="18423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Using data from NUFORC.org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7686775" y="4832700"/>
            <a:ext cx="153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</a:rPr>
              <a:t>Image credit: KarstenBergmann</a:t>
            </a:r>
            <a:endParaRPr sz="5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</a:rPr>
              <a:t>Pixabay</a:t>
            </a:r>
            <a:endParaRPr sz="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17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solidFill>
                  <a:schemeClr val="lt1"/>
                </a:solidFill>
              </a:rPr>
              <a:t>Tasks</a:t>
            </a:r>
            <a:endParaRPr sz="2020">
              <a:solidFill>
                <a:schemeClr val="lt1"/>
              </a:solidFill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208625" y="908525"/>
            <a:ext cx="8651100" cy="1708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❖"/>
            </a:pPr>
            <a:r>
              <a:rPr i="1" lang="en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Sam Fountain</a:t>
            </a:r>
            <a:r>
              <a:rPr i="1"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Investigates the duration and locations of UFO sightings.</a:t>
            </a:r>
            <a:endParaRPr i="1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❖"/>
            </a:pPr>
            <a:r>
              <a:rPr i="1" lang="en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Yanqiu Yang</a:t>
            </a:r>
            <a:r>
              <a:rPr i="1"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Explores how weather affects reported UFO sightings.</a:t>
            </a:r>
            <a:endParaRPr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❖"/>
            </a:pPr>
            <a:r>
              <a:rPr i="1" lang="en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Cara Boldarini</a:t>
            </a:r>
            <a:r>
              <a:rPr i="1" lang="en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Looks at the dates and time patterns of UFO sightings.</a:t>
            </a:r>
            <a:endParaRPr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❖"/>
            </a:pPr>
            <a:r>
              <a:rPr i="1" lang="en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Irina Tenis </a:t>
            </a:r>
            <a:r>
              <a:rPr i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 Examines the most common UFO shapes and colors recorded so far.</a:t>
            </a:r>
            <a:endParaRPr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❖"/>
            </a:pPr>
            <a:r>
              <a:rPr i="1" lang="en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Sushil Murali </a:t>
            </a:r>
            <a:r>
              <a:rPr i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Calculates correlations between the UFO data and Global Nuclear Explosion data.</a:t>
            </a:r>
            <a:endParaRPr i="1"/>
          </a:p>
        </p:txBody>
      </p:sp>
      <p:sp>
        <p:nvSpPr>
          <p:cNvPr id="83" name="Google Shape;83;p16"/>
          <p:cNvSpPr txBox="1"/>
          <p:nvPr/>
        </p:nvSpPr>
        <p:spPr>
          <a:xfrm>
            <a:off x="6144000" y="4736500"/>
            <a:ext cx="288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Using data from NUFORC.org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4582800" y="14950"/>
            <a:ext cx="4561200" cy="509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265500" y="48900"/>
            <a:ext cx="4045200" cy="92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Locations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130425" y="4752225"/>
            <a:ext cx="1614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Photo by Aksonsat Uanthoeng: https://www.pexels.com/photo/close-up-photo-of-assorted-color-of-push-pins-on-map-1078850/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4702425" y="122350"/>
            <a:ext cx="41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using a </a:t>
            </a:r>
            <a:r>
              <a:rPr lang="en"/>
              <a:t>choropleth</a:t>
            </a:r>
            <a:r>
              <a:rPr lang="en"/>
              <a:t> map</a:t>
            </a:r>
            <a:endParaRPr/>
          </a:p>
        </p:txBody>
      </p:sp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4900650" y="2481625"/>
            <a:ext cx="4045200" cy="1235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Plotting 80,000+ data points turned out to be prohibitive, so this </a:t>
            </a:r>
            <a:r>
              <a:rPr lang="en"/>
              <a:t>visualization</a:t>
            </a:r>
            <a:r>
              <a:rPr lang="en"/>
              <a:t> focuses on sightings data for the USA.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 - 9655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Washington - 4268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Florida - 4200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Texas - 3677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- 3219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088" y="0"/>
            <a:ext cx="470716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4448225" y="3827725"/>
            <a:ext cx="47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4440750" y="3812775"/>
            <a:ext cx="4707300" cy="133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4513800" y="3872575"/>
            <a:ext cx="456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As the UFO data contains more than eighty thousand sighting locations, mapping </a:t>
            </a:r>
            <a:r>
              <a:rPr lang="en">
                <a:solidFill>
                  <a:schemeClr val="dk2"/>
                </a:solidFill>
              </a:rPr>
              <a:t>them</a:t>
            </a:r>
            <a:r>
              <a:rPr lang="en">
                <a:solidFill>
                  <a:schemeClr val="dk2"/>
                </a:solidFill>
              </a:rPr>
              <a:t> out on a global scale offers little definition but more importantly, crashes Jupyter Lab!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6144000" y="4736500"/>
            <a:ext cx="288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Using data from NUFORC.org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using a choropleth map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198199" cy="26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3167650"/>
            <a:ext cx="3261575" cy="7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2" type="body"/>
          </p:nvPr>
        </p:nvSpPr>
        <p:spPr>
          <a:xfrm>
            <a:off x="5427600" y="2668950"/>
            <a:ext cx="3404700" cy="18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/>
              <a:t>After sorting and cleaning the data, approximately 70,000 sightings remained, with over 93% occurring in the US.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/>
              <a:t>Mapping the US data gives some insight into the distribution of sightings, with California taking the lion’s share of the events. Surprised?</a:t>
            </a: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6144000" y="4736500"/>
            <a:ext cx="288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Using data from NUFORC.org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192125" y="466950"/>
            <a:ext cx="40452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Weather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0" y="4751100"/>
            <a:ext cx="1402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Photo by Marek Piwnicki: https://www.pexels.com/photo/iceland-light-dawn-landscape-10050641/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6144000" y="4736500"/>
            <a:ext cx="288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Using data from NUFORC.org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1" cy="312713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4665025" y="3086425"/>
            <a:ext cx="4362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Observations</a:t>
            </a:r>
            <a:r>
              <a:rPr b="1" lang="en" sz="1100"/>
              <a:t>: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1.</a:t>
            </a:r>
            <a:r>
              <a:rPr lang="en" sz="1100"/>
              <a:t>UFO sightings have been </a:t>
            </a:r>
            <a:r>
              <a:rPr lang="en" sz="1100"/>
              <a:t>historically</a:t>
            </a:r>
            <a:r>
              <a:rPr lang="en" sz="1100"/>
              <a:t> recorded when the temperature exceeds 25℃</a:t>
            </a:r>
            <a:r>
              <a:rPr lang="en" sz="1100"/>
              <a:t>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2.With the temperature over 25</a:t>
            </a:r>
            <a:r>
              <a:rPr lang="en" sz="1100">
                <a:solidFill>
                  <a:schemeClr val="dk1"/>
                </a:solidFill>
              </a:rPr>
              <a:t>℃</a:t>
            </a:r>
            <a:r>
              <a:rPr lang="en" sz="1100"/>
              <a:t> Top the most </a:t>
            </a:r>
            <a:r>
              <a:rPr lang="en" sz="1100"/>
              <a:t>frequently</a:t>
            </a:r>
            <a:r>
              <a:rPr lang="en" sz="1100"/>
              <a:t> sighted shapes are: flash, triangle, circle, oval, light, </a:t>
            </a:r>
            <a:r>
              <a:rPr lang="en" sz="1100">
                <a:solidFill>
                  <a:schemeClr val="dk1"/>
                </a:solidFill>
              </a:rPr>
              <a:t>unknown and unspecified(other) shapes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Need more information to conclude: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Whether showing up in the high temperature has the correlations with energy or not.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542375" y="1343750"/>
            <a:ext cx="3344700" cy="2893800"/>
          </a:xfrm>
          <a:prstGeom prst="rect">
            <a:avLst/>
          </a:prstGeom>
          <a:solidFill>
            <a:srgbClr val="91848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</a:rPr>
              <a:t>Reflection: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1.Getting full historical weather data cost money. The more you want the more you pay.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2.Weatherstack is the cheaper one I could get but the historical data range could only last from 2009.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3.80,000 + data will need at least 2 hours 30 mins to retrieve. It’s important to plan ahead and make sure the query contains every “column” you need for the convenience of the merge.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(be patience to it, wait and do nothing on the PC)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4.It’s really important to be understand the data specifications, so you can pick the right data sources.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208450" y="675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Date and Time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0" y="4658700"/>
            <a:ext cx="227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Photo by Marko Klaric: https://www.pexels.com/photo/clipboard-with-calendar-placed-on-desk-amidst-stationery-6408282/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00" y="168550"/>
            <a:ext cx="3481776" cy="203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3700" y="2627675"/>
            <a:ext cx="3481776" cy="203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6144000" y="4736500"/>
            <a:ext cx="288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Using data from NUFORC.org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6144000" y="4736500"/>
            <a:ext cx="288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Using data from NUFORC.org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00" y="251875"/>
            <a:ext cx="7597200" cy="44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